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6" r:id="rId1"/>
  </p:sldMasterIdLst>
  <p:sldIdLst>
    <p:sldId id="261" r:id="rId2"/>
  </p:sldIdLst>
  <p:sldSz cx="32399288" cy="43199050"/>
  <p:notesSz cx="14224000" cy="2010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13" userDrawn="1">
          <p15:clr>
            <a:srgbClr val="A4A3A4"/>
          </p15:clr>
        </p15:guide>
        <p15:guide id="2" pos="49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8"/>
    <p:restoredTop sz="94595"/>
  </p:normalViewPr>
  <p:slideViewPr>
    <p:cSldViewPr showGuides="1">
      <p:cViewPr varScale="1">
        <p:scale>
          <a:sx n="17" d="100"/>
          <a:sy n="17" d="100"/>
        </p:scale>
        <p:origin x="2288" y="296"/>
      </p:cViewPr>
      <p:guideLst>
        <p:guide orient="horz" pos="6113"/>
        <p:guide pos="49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69848"/>
            <a:ext cx="27539395" cy="15039669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89504"/>
            <a:ext cx="24299466" cy="10429767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44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5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299949"/>
            <a:ext cx="6986096" cy="366091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299949"/>
            <a:ext cx="20553298" cy="3660919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083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11015760" y="40175122"/>
            <a:ext cx="10367772" cy="215995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1619972" y="40175122"/>
            <a:ext cx="7451837" cy="2159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23327493" y="40175122"/>
            <a:ext cx="7451837" cy="215995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98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05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69776"/>
            <a:ext cx="27944386" cy="1796960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09377"/>
            <a:ext cx="27944386" cy="9449789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6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499747"/>
            <a:ext cx="13769697" cy="27409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499747"/>
            <a:ext cx="13769697" cy="27409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6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299959"/>
            <a:ext cx="27944386" cy="834982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89770"/>
            <a:ext cx="13706415" cy="518988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79653"/>
            <a:ext cx="13706415" cy="232094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89770"/>
            <a:ext cx="13773917" cy="518988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79653"/>
            <a:ext cx="13773917" cy="232094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4/22/25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66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3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4/22/25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2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79937"/>
            <a:ext cx="10449614" cy="10079778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19873"/>
            <a:ext cx="16402140" cy="30699325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59715"/>
            <a:ext cx="10449614" cy="24009475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7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79937"/>
            <a:ext cx="10449614" cy="10079778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19873"/>
            <a:ext cx="16402140" cy="30699325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59715"/>
            <a:ext cx="10449614" cy="24009475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75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299959"/>
            <a:ext cx="27944386" cy="8349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499747"/>
            <a:ext cx="27944386" cy="2740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39129"/>
            <a:ext cx="7289840" cy="2299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39129"/>
            <a:ext cx="10934760" cy="2299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39129"/>
            <a:ext cx="7289840" cy="2299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23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bg object 17"/>
          <p:cNvSpPr/>
          <p:nvPr/>
        </p:nvSpPr>
        <p:spPr>
          <a:xfrm>
            <a:off x="1" y="-117475"/>
            <a:ext cx="32444530" cy="4393526"/>
          </a:xfrm>
          <a:custGeom>
            <a:avLst/>
            <a:gdLst/>
            <a:ahLst/>
            <a:cxnLst/>
            <a:rect l="l" t="t" r="r" b="b"/>
            <a:pathLst>
              <a:path w="13651865" h="3749675">
                <a:moveTo>
                  <a:pt x="13592034" y="0"/>
                </a:moveTo>
                <a:lnTo>
                  <a:pt x="59427" y="0"/>
                </a:lnTo>
                <a:lnTo>
                  <a:pt x="36295" y="4670"/>
                </a:lnTo>
                <a:lnTo>
                  <a:pt x="17405" y="17405"/>
                </a:lnTo>
                <a:lnTo>
                  <a:pt x="4670" y="36295"/>
                </a:lnTo>
                <a:lnTo>
                  <a:pt x="0" y="59427"/>
                </a:lnTo>
                <a:lnTo>
                  <a:pt x="0" y="3689984"/>
                </a:lnTo>
                <a:lnTo>
                  <a:pt x="4670" y="3713116"/>
                </a:lnTo>
                <a:lnTo>
                  <a:pt x="17405" y="3732006"/>
                </a:lnTo>
                <a:lnTo>
                  <a:pt x="36295" y="3744742"/>
                </a:lnTo>
                <a:lnTo>
                  <a:pt x="59427" y="3749412"/>
                </a:lnTo>
                <a:lnTo>
                  <a:pt x="13592034" y="3749412"/>
                </a:lnTo>
                <a:lnTo>
                  <a:pt x="13615166" y="3744742"/>
                </a:lnTo>
                <a:lnTo>
                  <a:pt x="13634056" y="3732006"/>
                </a:lnTo>
                <a:lnTo>
                  <a:pt x="13646792" y="3713116"/>
                </a:lnTo>
                <a:lnTo>
                  <a:pt x="13651462" y="3689984"/>
                </a:lnTo>
                <a:lnTo>
                  <a:pt x="13651462" y="59427"/>
                </a:lnTo>
                <a:lnTo>
                  <a:pt x="13646792" y="36295"/>
                </a:lnTo>
                <a:lnTo>
                  <a:pt x="13634056" y="17405"/>
                </a:lnTo>
                <a:lnTo>
                  <a:pt x="13615166" y="4670"/>
                </a:lnTo>
                <a:lnTo>
                  <a:pt x="13592034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9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softEdge rad="0"/>
          </a:effectLst>
        </p:spPr>
        <p:txBody>
          <a:bodyPr wrap="square" lIns="0" tIns="0" rIns="0" bIns="0" rtlCol="0"/>
          <a:lstStyle/>
          <a:p>
            <a:endParaRPr sz="5821" dirty="0"/>
          </a:p>
        </p:txBody>
      </p:sp>
      <p:pic>
        <p:nvPicPr>
          <p:cNvPr id="10" name="图片 9" descr="图片包含 图示&#10;&#10;描述已自动生成">
            <a:extLst>
              <a:ext uri="{FF2B5EF4-FFF2-40B4-BE49-F238E27FC236}">
                <a16:creationId xmlns:a16="http://schemas.microsoft.com/office/drawing/2014/main" id="{2793D8BE-022C-A81D-2D25-F22F1DFCE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6" b="97114" l="2234" r="94145">
                        <a14:foregroundMark x1="11325" y1="35413" x2="11325" y2="35413"/>
                        <a14:foregroundMark x1="26194" y1="18721" x2="17334" y2="37520"/>
                        <a14:foregroundMark x1="17334" y1="37520" x2="14176" y2="56474"/>
                        <a14:foregroundMark x1="14176" y1="56474" x2="26194" y2="75663"/>
                        <a14:foregroundMark x1="26194" y1="75663" x2="44068" y2="85101"/>
                        <a14:foregroundMark x1="44068" y1="85101" x2="63328" y2="78315"/>
                        <a14:foregroundMark x1="63328" y1="78315" x2="81587" y2="65757"/>
                        <a14:foregroundMark x1="81587" y1="65757" x2="93297" y2="42200"/>
                        <a14:foregroundMark x1="93297" y1="42200" x2="84052" y2="26521"/>
                        <a14:foregroundMark x1="84052" y1="26521" x2="63251" y2="15601"/>
                        <a14:foregroundMark x1="63251" y1="15601" x2="44376" y2="12559"/>
                        <a14:foregroundMark x1="44376" y1="12559" x2="21263" y2="22387"/>
                        <a14:foregroundMark x1="21263" y1="22387" x2="10247" y2="34789"/>
                        <a14:foregroundMark x1="10786" y1="29173" x2="23035" y2="14587"/>
                        <a14:foregroundMark x1="23035" y1="14587" x2="44145" y2="9204"/>
                        <a14:foregroundMark x1="44145" y1="9204" x2="61710" y2="9204"/>
                        <a14:foregroundMark x1="61710" y1="9204" x2="82666" y2="22933"/>
                        <a14:foregroundMark x1="88521" y1="39626" x2="89060" y2="58190"/>
                        <a14:foregroundMark x1="89060" y1="58190" x2="82512" y2="77457"/>
                        <a14:foregroundMark x1="82512" y1="77457" x2="57935" y2="85257"/>
                        <a14:foregroundMark x1="57935" y1="85257" x2="36441" y2="85725"/>
                        <a14:foregroundMark x1="36441" y1="85725" x2="19492" y2="73791"/>
                        <a14:foregroundMark x1="19492" y1="73791" x2="8243" y2="60140"/>
                        <a14:foregroundMark x1="8243" y1="60140" x2="7165" y2="47816"/>
                        <a14:foregroundMark x1="2696" y1="47582" x2="2696" y2="47582"/>
                        <a14:foregroundMark x1="9091" y1="42434" x2="9091" y2="42434"/>
                        <a14:foregroundMark x1="9091" y1="40484" x2="9091" y2="40484"/>
                        <a14:foregroundMark x1="33744" y1="9594" x2="51695" y2="7956"/>
                        <a14:foregroundMark x1="51695" y1="7956" x2="71726" y2="11076"/>
                        <a14:foregroundMark x1="71726" y1="11076" x2="84900" y2="25741"/>
                        <a14:foregroundMark x1="84900" y1="25741" x2="92758" y2="50936"/>
                        <a14:foregroundMark x1="94145" y1="44150" x2="94145" y2="56630"/>
                        <a14:foregroundMark x1="68413" y1="91108" x2="39291" y2="89470"/>
                        <a14:foregroundMark x1="37365" y1="92278" x2="55624" y2="92746"/>
                        <a14:foregroundMark x1="55624" y1="92746" x2="70878" y2="91966"/>
                        <a14:foregroundMark x1="53005" y1="97114" x2="42912" y2="96802"/>
                        <a14:foregroundMark x1="8860" y1="43058" x2="8860" y2="43058"/>
                        <a14:foregroundMark x1="47997" y1="6396" x2="47997" y2="6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5" y="136835"/>
            <a:ext cx="3675462" cy="363189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A963510-030C-E16B-EFFF-C96AD9A3D6AF}"/>
              </a:ext>
            </a:extLst>
          </p:cNvPr>
          <p:cNvSpPr txBox="1"/>
          <p:nvPr/>
        </p:nvSpPr>
        <p:spPr>
          <a:xfrm>
            <a:off x="14675644" y="319628"/>
            <a:ext cx="13667359" cy="3220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7200" b="1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中国生物物理学会材料生物学与智能诊疗技术分会第七届学术年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2A8C8A1-696B-8453-E5D6-4E61BDAC7E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842"/>
          <a:stretch/>
        </p:blipFill>
        <p:spPr>
          <a:xfrm>
            <a:off x="7500233" y="263525"/>
            <a:ext cx="3675462" cy="33733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610190F-B1D7-C307-90C7-74F4137D1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5695" y="319156"/>
            <a:ext cx="3675462" cy="3373369"/>
          </a:xfrm>
          <a:prstGeom prst="rect">
            <a:avLst/>
          </a:prstGeom>
        </p:spPr>
      </p:pic>
      <p:pic>
        <p:nvPicPr>
          <p:cNvPr id="1030" name="Picture 6" descr="图片">
            <a:extLst>
              <a:ext uri="{FF2B5EF4-FFF2-40B4-BE49-F238E27FC236}">
                <a16:creationId xmlns:a16="http://schemas.microsoft.com/office/drawing/2014/main" id="{39CDB09C-A2A1-AB7F-CC3F-86980F975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07" b="98494" l="2963" r="96667">
                        <a14:foregroundMark x1="8056" y1="43876" x2="15556" y2="29116"/>
                        <a14:foregroundMark x1="15556" y1="29116" x2="23611" y2="20382"/>
                        <a14:foregroundMark x1="14537" y1="31928" x2="23333" y2="19679"/>
                        <a14:foregroundMark x1="23333" y1="19679" x2="35833" y2="11948"/>
                        <a14:foregroundMark x1="35463" y1="10944" x2="22593" y2="54518"/>
                        <a14:foregroundMark x1="22593" y1="54518" x2="24537" y2="73293"/>
                        <a14:foregroundMark x1="24537" y1="73293" x2="38241" y2="81727"/>
                        <a14:foregroundMark x1="38241" y1="81727" x2="61574" y2="79819"/>
                        <a14:foregroundMark x1="61574" y1="79819" x2="77222" y2="70582"/>
                        <a14:foregroundMark x1="77222" y1="70582" x2="77130" y2="55120"/>
                        <a14:foregroundMark x1="77130" y1="55120" x2="57407" y2="21988"/>
                        <a14:foregroundMark x1="57407" y1="21988" x2="32130" y2="25602"/>
                        <a14:foregroundMark x1="32130" y1="25602" x2="26481" y2="28514"/>
                        <a14:foregroundMark x1="49074" y1="27108" x2="49352" y2="59337"/>
                        <a14:foregroundMark x1="52222" y1="28112" x2="53889" y2="64558"/>
                        <a14:foregroundMark x1="54815" y1="38253" x2="60000" y2="64558"/>
                        <a14:foregroundMark x1="46759" y1="26004" x2="46759" y2="58233"/>
                        <a14:foregroundMark x1="44815" y1="25000" x2="46204" y2="66165"/>
                        <a14:foregroundMark x1="46204" y1="66165" x2="48704" y2="70582"/>
                        <a14:foregroundMark x1="47130" y1="28112" x2="48704" y2="68072"/>
                        <a14:foregroundMark x1="52593" y1="47390" x2="52593" y2="98594"/>
                        <a14:foregroundMark x1="46759" y1="83534" x2="69907" y2="82129"/>
                        <a14:foregroundMark x1="69907" y1="82129" x2="87037" y2="71185"/>
                        <a14:foregroundMark x1="87037" y1="71185" x2="76667" y2="33534"/>
                        <a14:foregroundMark x1="76667" y1="33534" x2="67500" y2="20984"/>
                        <a14:foregroundMark x1="67500" y1="20984" x2="54259" y2="11647"/>
                        <a14:foregroundMark x1="54259" y1="11647" x2="38241" y2="12450"/>
                        <a14:foregroundMark x1="38241" y1="12450" x2="25926" y2="22189"/>
                        <a14:foregroundMark x1="25926" y1="22189" x2="11944" y2="52610"/>
                        <a14:foregroundMark x1="17407" y1="19378" x2="36111" y2="9337"/>
                        <a14:foregroundMark x1="36111" y1="9337" x2="67870" y2="12450"/>
                        <a14:foregroundMark x1="67870" y1="12450" x2="80648" y2="23896"/>
                        <a14:foregroundMark x1="80648" y1="23896" x2="88704" y2="64257"/>
                        <a14:foregroundMark x1="64167" y1="14458" x2="81111" y2="17771"/>
                        <a14:foregroundMark x1="81111" y1="17771" x2="90833" y2="28012"/>
                        <a14:foregroundMark x1="90833" y1="28012" x2="90648" y2="60040"/>
                        <a14:foregroundMark x1="76759" y1="30221" x2="92222" y2="37149"/>
                        <a14:foregroundMark x1="92222" y1="37149" x2="91296" y2="73996"/>
                        <a14:foregroundMark x1="95463" y1="65261" x2="95463" y2="65261"/>
                        <a14:foregroundMark x1="95185" y1="69478" x2="95185" y2="69478"/>
                        <a14:foregroundMark x1="95185" y1="73293" x2="95185" y2="73293"/>
                        <a14:foregroundMark x1="43519" y1="67771" x2="76481" y2="71988"/>
                        <a14:foregroundMark x1="13611" y1="75100" x2="49722" y2="65964"/>
                        <a14:foregroundMark x1="17407" y1="78213" x2="53519" y2="88755"/>
                        <a14:foregroundMark x1="36111" y1="90863" x2="55185" y2="91265"/>
                        <a14:foregroundMark x1="55185" y1="91265" x2="62870" y2="89157"/>
                        <a14:foregroundMark x1="54815" y1="94378" x2="72037" y2="87952"/>
                        <a14:foregroundMark x1="72037" y1="87952" x2="84537" y2="73996"/>
                        <a14:foregroundMark x1="90926" y1="75803" x2="90926" y2="75803"/>
                        <a14:foregroundMark x1="88981" y1="76104" x2="96759" y2="75100"/>
                        <a14:foregroundMark x1="64537" y1="96486" x2="64537" y2="96486"/>
                        <a14:foregroundMark x1="55833" y1="96486" x2="73056" y2="90161"/>
                        <a14:foregroundMark x1="73056" y1="90161" x2="80926" y2="81727"/>
                        <a14:foregroundMark x1="43889" y1="96787" x2="22130" y2="91466"/>
                        <a14:foregroundMark x1="22130" y1="91466" x2="10648" y2="79217"/>
                        <a14:foregroundMark x1="10648" y1="79217" x2="6852" y2="62450"/>
                        <a14:foregroundMark x1="2963" y1="69478" x2="2963" y2="69478"/>
                        <a14:foregroundMark x1="4259" y1="74398" x2="4259" y2="74398"/>
                        <a14:foregroundMark x1="3611" y1="68775" x2="6204" y2="72992"/>
                        <a14:foregroundMark x1="21944" y1="87349" x2="21944" y2="87349"/>
                        <a14:foregroundMark x1="21944" y1="87349" x2="37407" y2="87751"/>
                        <a14:foregroundMark x1="37407" y1="87751" x2="40000" y2="87048"/>
                        <a14:foregroundMark x1="69630" y1="18273" x2="69630" y2="18273"/>
                        <a14:foregroundMark x1="69352" y1="19378" x2="76759" y2="23193"/>
                        <a14:foregroundMark x1="67778" y1="5723" x2="75185" y2="13755"/>
                        <a14:foregroundMark x1="47130" y1="1807" x2="47130" y2="1807"/>
                        <a14:foregroundMark x1="38704" y1="52309" x2="38704" y2="52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238" y="298787"/>
            <a:ext cx="3675463" cy="337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50">
            <a:extLst>
              <a:ext uri="{FF2B5EF4-FFF2-40B4-BE49-F238E27FC236}">
                <a16:creationId xmlns:a16="http://schemas.microsoft.com/office/drawing/2014/main" id="{257DF8B5-5178-9C1A-7ADE-A294C8D7E0D6}"/>
              </a:ext>
            </a:extLst>
          </p:cNvPr>
          <p:cNvSpPr/>
          <p:nvPr/>
        </p:nvSpPr>
        <p:spPr>
          <a:xfrm>
            <a:off x="16487775" y="9766300"/>
            <a:ext cx="15244763" cy="3213735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lstStyle/>
          <a:p>
            <a:pPr eaLnBrk="1" hangingPunct="1"/>
            <a:endParaRPr lang="en-US" altLang="zh-CN" sz="8500" dirty="0">
              <a:latin typeface="Calibri" panose="020F0502020204030204" pitchFamily="34" charset="0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1005060F-9BDC-5B2A-9640-B514E904F4DD}"/>
              </a:ext>
            </a:extLst>
          </p:cNvPr>
          <p:cNvSpPr/>
          <p:nvPr/>
        </p:nvSpPr>
        <p:spPr>
          <a:xfrm>
            <a:off x="779463" y="9739313"/>
            <a:ext cx="15246350" cy="3217545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lstStyle/>
          <a:p>
            <a:pPr eaLnBrk="1" hangingPunct="1"/>
            <a:endParaRPr lang="en-US" altLang="zh-CN" sz="8500" dirty="0">
              <a:latin typeface="Calibri" panose="020F0502020204030204" pitchFamily="34" charset="0"/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36461BC5-A512-2AC2-9DE9-09EB90E9D745}"/>
              </a:ext>
            </a:extLst>
          </p:cNvPr>
          <p:cNvSpPr txBox="1"/>
          <p:nvPr/>
        </p:nvSpPr>
        <p:spPr>
          <a:xfrm>
            <a:off x="777875" y="11777663"/>
            <a:ext cx="14701838" cy="17692687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8B8DD1D1-0F1C-36BD-DC0E-CFDD32DC3770}"/>
              </a:ext>
            </a:extLst>
          </p:cNvPr>
          <p:cNvSpPr txBox="1"/>
          <p:nvPr/>
        </p:nvSpPr>
        <p:spPr>
          <a:xfrm>
            <a:off x="2846388" y="29233813"/>
            <a:ext cx="9299575" cy="1382712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8500" b="1" dirty="0">
                <a:latin typeface="Calibri" panose="020F0502020204030204" pitchFamily="34" charset="0"/>
              </a:rPr>
              <a:t>实验方法 </a:t>
            </a:r>
            <a:r>
              <a:rPr lang="en-US" altLang="zh-CN" sz="8500" b="1" dirty="0">
                <a:latin typeface="Calibri" panose="020F0502020204030204" pitchFamily="34" charset="0"/>
              </a:rPr>
              <a:t>Methods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915E4B31-96E7-8C5B-05DE-8D9FCBD0830E}"/>
              </a:ext>
            </a:extLst>
          </p:cNvPr>
          <p:cNvSpPr txBox="1"/>
          <p:nvPr/>
        </p:nvSpPr>
        <p:spPr>
          <a:xfrm>
            <a:off x="17068800" y="29825950"/>
            <a:ext cx="13309600" cy="1398588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8500" b="1" dirty="0">
                <a:latin typeface="Calibri" panose="020F0502020204030204" pitchFamily="34" charset="0"/>
              </a:rPr>
              <a:t>实验结论 </a:t>
            </a:r>
            <a:r>
              <a:rPr lang="en-US" altLang="zh-CN" sz="8500" b="1" dirty="0">
                <a:latin typeface="Calibri" panose="020F0502020204030204" pitchFamily="34" charset="0"/>
              </a:rPr>
              <a:t>Conclusions</a:t>
            </a:r>
          </a:p>
        </p:txBody>
      </p:sp>
      <p:sp>
        <p:nvSpPr>
          <p:cNvPr id="19" name="AutoShape 13">
            <a:extLst>
              <a:ext uri="{FF2B5EF4-FFF2-40B4-BE49-F238E27FC236}">
                <a16:creationId xmlns:a16="http://schemas.microsoft.com/office/drawing/2014/main" id="{A3FF65D7-5B37-11F4-F419-A707E96550BD}"/>
              </a:ext>
            </a:extLst>
          </p:cNvPr>
          <p:cNvSpPr/>
          <p:nvPr/>
        </p:nvSpPr>
        <p:spPr>
          <a:xfrm>
            <a:off x="777875" y="4728488"/>
            <a:ext cx="30954663" cy="4779049"/>
          </a:xfrm>
          <a:prstGeom prst="roundRect">
            <a:avLst>
              <a:gd name="adj" fmla="val 10870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0004" tIns="45001" rIns="90004" bIns="45001" anchor="ctr" anchorCtr="0"/>
          <a:lstStyle/>
          <a:p>
            <a:pPr eaLnBrk="1" hangingPunct="1"/>
            <a:endParaRPr lang="en-US" altLang="zh-CN" sz="8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1E5B646C-125D-0394-9CD0-523FE6915601}"/>
              </a:ext>
            </a:extLst>
          </p:cNvPr>
          <p:cNvSpPr txBox="1"/>
          <p:nvPr/>
        </p:nvSpPr>
        <p:spPr>
          <a:xfrm>
            <a:off x="2100263" y="4608513"/>
            <a:ext cx="27716162" cy="3814762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12400" b="1" dirty="0">
                <a:latin typeface="Calibri" panose="020F0502020204030204" pitchFamily="34" charset="0"/>
              </a:rPr>
              <a:t>研究题目</a:t>
            </a:r>
            <a:r>
              <a:rPr lang="en-US" altLang="zh-CN" sz="12400" b="1" dirty="0">
                <a:latin typeface="Calibri" panose="020F0502020204030204" pitchFamily="34" charset="0"/>
              </a:rPr>
              <a:t>Title of the Research Study</a:t>
            </a:r>
          </a:p>
          <a:p>
            <a:pPr algn="ctr" eaLnBrk="1" hangingPunct="1"/>
            <a:r>
              <a:rPr lang="zh-CN" altLang="en-US" sz="7800" b="1" dirty="0">
                <a:latin typeface="Calibri" panose="020F0502020204030204" pitchFamily="34" charset="0"/>
              </a:rPr>
              <a:t>作者姓名 </a:t>
            </a:r>
            <a:r>
              <a:rPr lang="en-US" altLang="zh-CN" sz="7800" b="1" dirty="0">
                <a:latin typeface="Calibri" panose="020F0502020204030204" pitchFamily="34" charset="0"/>
              </a:rPr>
              <a:t>PEOPLE WHO DID THE STUDY</a:t>
            </a:r>
          </a:p>
          <a:p>
            <a:pPr algn="ctr" eaLnBrk="1" hangingPunct="1"/>
            <a:r>
              <a:rPr lang="zh-CN" altLang="en-US" sz="4000" b="1" i="1" dirty="0">
                <a:latin typeface="Calibri" panose="020F0502020204030204" pitchFamily="34" charset="0"/>
              </a:rPr>
              <a:t>单位名称 </a:t>
            </a:r>
            <a:r>
              <a:rPr lang="en-US" altLang="zh-CN" sz="4000" b="1" i="1" dirty="0">
                <a:latin typeface="Calibri" panose="020F0502020204030204" pitchFamily="34" charset="0"/>
              </a:rPr>
              <a:t>UNIVERSITIES AND/OR  HOSPITALS THEY ARE AFFILIATED WITH</a:t>
            </a:r>
            <a:endParaRPr lang="en-US" altLang="zh-CN" sz="7800" dirty="0">
              <a:latin typeface="Calibri" panose="020F0502020204030204" pitchFamily="34" charset="0"/>
            </a:endParaRP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DD60FA63-2362-EAD2-5315-5AC0DE7E620D}"/>
              </a:ext>
            </a:extLst>
          </p:cNvPr>
          <p:cNvSpPr txBox="1"/>
          <p:nvPr/>
        </p:nvSpPr>
        <p:spPr>
          <a:xfrm>
            <a:off x="17370425" y="21164550"/>
            <a:ext cx="6132513" cy="1076325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6400" b="1" i="1" dirty="0">
                <a:latin typeface="Calibri" panose="020F0502020204030204" pitchFamily="34" charset="0"/>
              </a:rPr>
              <a:t>插图 </a:t>
            </a:r>
            <a:r>
              <a:rPr lang="en-US" altLang="zh-CN" sz="6400" b="1" i="1" dirty="0">
                <a:latin typeface="Calibri" panose="020F0502020204030204" pitchFamily="34" charset="0"/>
              </a:rPr>
              <a:t>Figure #1</a:t>
            </a:r>
          </a:p>
        </p:txBody>
      </p:sp>
      <p:sp>
        <p:nvSpPr>
          <p:cNvPr id="22" name="Text Box 25">
            <a:extLst>
              <a:ext uri="{FF2B5EF4-FFF2-40B4-BE49-F238E27FC236}">
                <a16:creationId xmlns:a16="http://schemas.microsoft.com/office/drawing/2014/main" id="{479762E9-4219-1F1B-955D-87418D1F7240}"/>
              </a:ext>
            </a:extLst>
          </p:cNvPr>
          <p:cNvSpPr txBox="1"/>
          <p:nvPr/>
        </p:nvSpPr>
        <p:spPr>
          <a:xfrm>
            <a:off x="24815800" y="21129625"/>
            <a:ext cx="6132513" cy="1074738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6400" b="1" i="1" dirty="0">
                <a:latin typeface="Calibri" panose="020F0502020204030204" pitchFamily="34" charset="0"/>
              </a:rPr>
              <a:t>插图 </a:t>
            </a:r>
            <a:r>
              <a:rPr lang="en-US" altLang="zh-CN" sz="6400" b="1" i="1" dirty="0">
                <a:latin typeface="Calibri" panose="020F0502020204030204" pitchFamily="34" charset="0"/>
              </a:rPr>
              <a:t>Figure #2</a:t>
            </a:r>
          </a:p>
        </p:txBody>
      </p:sp>
      <p:sp>
        <p:nvSpPr>
          <p:cNvPr id="23" name="AutoShape 26">
            <a:extLst>
              <a:ext uri="{FF2B5EF4-FFF2-40B4-BE49-F238E27FC236}">
                <a16:creationId xmlns:a16="http://schemas.microsoft.com/office/drawing/2014/main" id="{8F856681-F3AB-D138-77C6-0DFC504B708F}"/>
              </a:ext>
            </a:extLst>
          </p:cNvPr>
          <p:cNvSpPr/>
          <p:nvPr/>
        </p:nvSpPr>
        <p:spPr>
          <a:xfrm>
            <a:off x="24841200" y="22721888"/>
            <a:ext cx="6188075" cy="5116512"/>
          </a:xfrm>
          <a:prstGeom prst="flowChartOr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lstStyle/>
          <a:p>
            <a:pPr eaLnBrk="1" hangingPunct="1"/>
            <a:endParaRPr lang="en-US" altLang="zh-CN" sz="8500" dirty="0">
              <a:latin typeface="Calibri" panose="020F0502020204030204" pitchFamily="34" charset="0"/>
            </a:endParaRPr>
          </a:p>
        </p:txBody>
      </p:sp>
      <p:sp>
        <p:nvSpPr>
          <p:cNvPr id="25" name="Text Box 27">
            <a:extLst>
              <a:ext uri="{FF2B5EF4-FFF2-40B4-BE49-F238E27FC236}">
                <a16:creationId xmlns:a16="http://schemas.microsoft.com/office/drawing/2014/main" id="{F79131A5-A6F6-8635-68C9-32C13D0ABEE8}"/>
              </a:ext>
            </a:extLst>
          </p:cNvPr>
          <p:cNvSpPr txBox="1"/>
          <p:nvPr/>
        </p:nvSpPr>
        <p:spPr>
          <a:xfrm>
            <a:off x="20854988" y="36590288"/>
            <a:ext cx="8497887" cy="1074737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6400" dirty="0">
                <a:latin typeface="Calibri" panose="020F0502020204030204" pitchFamily="34" charset="0"/>
              </a:rPr>
              <a:t>相关介绍</a:t>
            </a:r>
            <a:r>
              <a:rPr lang="en-US" altLang="zh-CN" sz="6400" dirty="0">
                <a:latin typeface="Calibri" panose="020F0502020204030204" pitchFamily="34" charset="0"/>
              </a:rPr>
              <a:t>Bibliography</a:t>
            </a:r>
          </a:p>
        </p:txBody>
      </p:sp>
      <p:sp>
        <p:nvSpPr>
          <p:cNvPr id="26" name="Rectangle 35">
            <a:extLst>
              <a:ext uri="{FF2B5EF4-FFF2-40B4-BE49-F238E27FC236}">
                <a16:creationId xmlns:a16="http://schemas.microsoft.com/office/drawing/2014/main" id="{3A2D6DF2-BA31-E940-056B-3AD4D57D08E0}"/>
              </a:ext>
            </a:extLst>
          </p:cNvPr>
          <p:cNvSpPr/>
          <p:nvPr/>
        </p:nvSpPr>
        <p:spPr>
          <a:xfrm>
            <a:off x="17152938" y="22648863"/>
            <a:ext cx="6750050" cy="51514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4" tIns="45001" rIns="90004" bIns="45001" anchor="ctr" anchorCtr="0"/>
          <a:lstStyle/>
          <a:p>
            <a:pPr algn="ctr" defTabSz="898525"/>
            <a:r>
              <a:rPr lang="zh-CN" altLang="en-US" sz="4300" dirty="0">
                <a:latin typeface="Times New Roman" panose="02020603050405020304" pitchFamily="18" charset="0"/>
              </a:rPr>
              <a:t>图表或图片</a:t>
            </a:r>
            <a:endParaRPr lang="en-US" altLang="zh-CN" sz="4300" dirty="0">
              <a:latin typeface="Times New Roman" panose="02020603050405020304" pitchFamily="18" charset="0"/>
            </a:endParaRPr>
          </a:p>
          <a:p>
            <a:pPr algn="ctr" defTabSz="898525"/>
            <a:r>
              <a:rPr lang="en-US" altLang="zh-CN" sz="4300" dirty="0">
                <a:latin typeface="Times New Roman" panose="02020603050405020304" pitchFamily="18" charset="0"/>
              </a:rPr>
              <a:t>CHART or PICTURE</a:t>
            </a:r>
          </a:p>
        </p:txBody>
      </p:sp>
      <p:sp>
        <p:nvSpPr>
          <p:cNvPr id="27" name="Text Box 36">
            <a:extLst>
              <a:ext uri="{FF2B5EF4-FFF2-40B4-BE49-F238E27FC236}">
                <a16:creationId xmlns:a16="http://schemas.microsoft.com/office/drawing/2014/main" id="{03003F64-77FE-2719-3109-1E9C34D59BC2}"/>
              </a:ext>
            </a:extLst>
          </p:cNvPr>
          <p:cNvSpPr txBox="1"/>
          <p:nvPr/>
        </p:nvSpPr>
        <p:spPr>
          <a:xfrm>
            <a:off x="1265238" y="31384875"/>
            <a:ext cx="14157325" cy="10399713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lstStyle/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31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YyyyyyyyyyyyyyyyyyyyyyyyyyyyyyyyyyyyyyyyyyyyyyyyyyyyyyyyyyyyyyyyyyyyyyyyyyyyyyyyyyyyyyyyyyyyyyyyyyyyyyyyyyyyyyyyyyyyyyyyyyyyyyyyyyyyyyyyyyyyyyyyyyyyyyyyyyyyyyyYyyyyyyyyyyyyyyyyyyyyyyyyyyyyyyyyyyyyyyyyyyyyyyyyyyyyyyyyyyyyyy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31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xxxxxxxxxxxxxxxxxxxxxxxxxxxxxxxxxxxxxxxxxxxxxxxxxxxxxxxxxxxxxxxxxxxxxxxxxxxxxxxxxxxxxxxxxxxxxxxxxxxxxxxxxxxxxxxxxxxxxxxxxxxxxxxxxxxxxxxxxxxxxxxxxxxxxxxxxxxxxxxxxxxxxxxxxxxxxxxxxxxxxxxxxxxxxxx.</a:t>
            </a:r>
            <a:endParaRPr lang="en-US" altLang="zh-CN" sz="3100" b="1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3100" b="1" dirty="0">
              <a:latin typeface="Times New Roman" panose="02020603050405020304" pitchFamily="18" charset="0"/>
            </a:endParaRPr>
          </a:p>
          <a:p>
            <a:pPr defTabSz="603250"/>
            <a:endParaRPr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29" name="Text Box 38">
            <a:extLst>
              <a:ext uri="{FF2B5EF4-FFF2-40B4-BE49-F238E27FC236}">
                <a16:creationId xmlns:a16="http://schemas.microsoft.com/office/drawing/2014/main" id="{3017877C-ED79-AABE-8374-274868FF00DE}"/>
              </a:ext>
            </a:extLst>
          </p:cNvPr>
          <p:cNvSpPr txBox="1"/>
          <p:nvPr/>
        </p:nvSpPr>
        <p:spPr>
          <a:xfrm>
            <a:off x="17408525" y="37976175"/>
            <a:ext cx="13646150" cy="4154488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lstStyle/>
          <a:p>
            <a:pPr marL="335280" indent="-335280" defTabSz="603250">
              <a:lnSpc>
                <a:spcPct val="95000"/>
              </a:lnSpc>
              <a:buNone/>
            </a:pPr>
            <a:endParaRPr lang="en-US" altLang="zh-CN" sz="2800" b="1" u="sng" dirty="0">
              <a:latin typeface="Times New Roman" panose="02020603050405020304" pitchFamily="18" charset="0"/>
            </a:endParaRPr>
          </a:p>
          <a:p>
            <a:pPr marL="335280" indent="-335280" defTabSz="603250">
              <a:lnSpc>
                <a:spcPct val="95000"/>
              </a:lnSpc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Xxxxxxxxxxxxxxxxxxxxxxxxxxxxxxxxxxxxxxxxxxxxxxxxxxxxxxxxxxxxxxxxxxxxxxxxxxxxxxxxxxxxxxxxxxx</a:t>
            </a:r>
          </a:p>
          <a:p>
            <a:pPr marL="335280" indent="-335280" defTabSz="603250">
              <a:lnSpc>
                <a:spcPct val="95000"/>
              </a:lnSpc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Xxxxxxxxxxxxxxxxxxxxxxxxxxxxxxxxxxxxxxxxxxxxxxxxxxxxxxxxxxxxxxxxxxxxxxxxxxxxxxxxxxxxxxxxxxxx</a:t>
            </a:r>
          </a:p>
          <a:p>
            <a:pPr marL="335280" indent="-335280" defTabSz="603250">
              <a:lnSpc>
                <a:spcPct val="95000"/>
              </a:lnSpc>
              <a:buFont typeface="Symbol" panose="05050102010706020507" pitchFamily="18" charset="2"/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</a:t>
            </a:r>
          </a:p>
          <a:p>
            <a:pPr marL="335280" indent="-335280" defTabSz="603250">
              <a:lnSpc>
                <a:spcPct val="95000"/>
              </a:lnSpc>
              <a:buFont typeface="Symbol" panose="05050102010706020507" pitchFamily="18" charset="2"/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Xxxxxxxxxxxxxxxxxxxxxxxxxxxxxxxxxxxxxxxxxxxxxxxxxxxxxxxxxxxxxxxxxxxxxxxxxxxxxxxxxxx</a:t>
            </a:r>
          </a:p>
          <a:p>
            <a:pPr marL="335280" indent="-335280" defTabSz="603250">
              <a:lnSpc>
                <a:spcPct val="95000"/>
              </a:lnSpc>
              <a:buFont typeface="Symbol" panose="05050102010706020507" pitchFamily="18" charset="2"/>
              <a:buAutoNum type="arabicPeriod"/>
            </a:pP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30" name="Text Box 39">
            <a:extLst>
              <a:ext uri="{FF2B5EF4-FFF2-40B4-BE49-F238E27FC236}">
                <a16:creationId xmlns:a16="http://schemas.microsoft.com/office/drawing/2014/main" id="{A9BFBF8A-6B67-4908-7F8B-ED273175181B}"/>
              </a:ext>
            </a:extLst>
          </p:cNvPr>
          <p:cNvSpPr txBox="1"/>
          <p:nvPr/>
        </p:nvSpPr>
        <p:spPr>
          <a:xfrm>
            <a:off x="16924338" y="11830050"/>
            <a:ext cx="14130337" cy="8116888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lstStyle/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defTabSz="603250">
              <a:lnSpc>
                <a:spcPct val="95000"/>
              </a:lnSpc>
            </a:pPr>
            <a:endParaRPr lang="en-US" altLang="zh-CN" sz="31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3100" b="1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31" name="Text Box 40">
            <a:extLst>
              <a:ext uri="{FF2B5EF4-FFF2-40B4-BE49-F238E27FC236}">
                <a16:creationId xmlns:a16="http://schemas.microsoft.com/office/drawing/2014/main" id="{F70F4EEC-D937-7A52-B19B-8124865C1013}"/>
              </a:ext>
            </a:extLst>
          </p:cNvPr>
          <p:cNvSpPr txBox="1"/>
          <p:nvPr/>
        </p:nvSpPr>
        <p:spPr>
          <a:xfrm>
            <a:off x="16895763" y="31513463"/>
            <a:ext cx="14298612" cy="4564062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lstStyle/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1900" dirty="0">
              <a:latin typeface="Times New Roman" panose="02020603050405020304" pitchFamily="18" charset="0"/>
            </a:endParaRPr>
          </a:p>
        </p:txBody>
      </p:sp>
      <p:sp>
        <p:nvSpPr>
          <p:cNvPr id="32" name="Text Box 42">
            <a:extLst>
              <a:ext uri="{FF2B5EF4-FFF2-40B4-BE49-F238E27FC236}">
                <a16:creationId xmlns:a16="http://schemas.microsoft.com/office/drawing/2014/main" id="{8C62B07B-1571-52CC-CF12-7DB12FB68CAC}"/>
              </a:ext>
            </a:extLst>
          </p:cNvPr>
          <p:cNvSpPr txBox="1"/>
          <p:nvPr/>
        </p:nvSpPr>
        <p:spPr>
          <a:xfrm>
            <a:off x="3781425" y="10193338"/>
            <a:ext cx="9126538" cy="1398587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8500" b="1" dirty="0">
                <a:latin typeface="Calibri" panose="020F0502020204030204" pitchFamily="34" charset="0"/>
              </a:rPr>
              <a:t>介绍 </a:t>
            </a:r>
            <a:r>
              <a:rPr lang="en-US" altLang="zh-CN" sz="8500" b="1" dirty="0">
                <a:latin typeface="Calibri" panose="020F0502020204030204" pitchFamily="34" charset="0"/>
              </a:rPr>
              <a:t>Introduction</a:t>
            </a:r>
          </a:p>
        </p:txBody>
      </p:sp>
      <p:sp>
        <p:nvSpPr>
          <p:cNvPr id="33" name="Text Box 43">
            <a:extLst>
              <a:ext uri="{FF2B5EF4-FFF2-40B4-BE49-F238E27FC236}">
                <a16:creationId xmlns:a16="http://schemas.microsoft.com/office/drawing/2014/main" id="{BCC346C7-E508-3633-A34B-89441563CB1B}"/>
              </a:ext>
            </a:extLst>
          </p:cNvPr>
          <p:cNvSpPr txBox="1"/>
          <p:nvPr/>
        </p:nvSpPr>
        <p:spPr>
          <a:xfrm>
            <a:off x="19151600" y="10207625"/>
            <a:ext cx="9194800" cy="1398588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8500" b="1" dirty="0">
                <a:latin typeface="Calibri" panose="020F0502020204030204" pitchFamily="34" charset="0"/>
              </a:rPr>
              <a:t>实验成果 </a:t>
            </a:r>
            <a:r>
              <a:rPr lang="en-US" altLang="zh-CN" sz="8500" b="1" dirty="0">
                <a:latin typeface="Calibri" panose="020F0502020204030204" pitchFamily="34" charset="0"/>
              </a:rPr>
              <a:t>Results</a:t>
            </a:r>
          </a:p>
        </p:txBody>
      </p:sp>
      <p:sp>
        <p:nvSpPr>
          <p:cNvPr id="34" name="Text Box 49">
            <a:extLst>
              <a:ext uri="{FF2B5EF4-FFF2-40B4-BE49-F238E27FC236}">
                <a16:creationId xmlns:a16="http://schemas.microsoft.com/office/drawing/2014/main" id="{D5B519EB-82DD-63AB-1F36-C71FDD9F703F}"/>
              </a:ext>
            </a:extLst>
          </p:cNvPr>
          <p:cNvSpPr txBox="1"/>
          <p:nvPr/>
        </p:nvSpPr>
        <p:spPr>
          <a:xfrm>
            <a:off x="27120850" y="7124700"/>
            <a:ext cx="4403725" cy="3044825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7800" b="1" dirty="0">
                <a:latin typeface="Calibri" panose="020F0502020204030204" pitchFamily="34" charset="0"/>
              </a:rPr>
              <a:t>单位标识 </a:t>
            </a:r>
            <a:r>
              <a:rPr lang="en-US" altLang="zh-CN" sz="7800" b="1" dirty="0">
                <a:latin typeface="Calibri" panose="020F0502020204030204" pitchFamily="34" charset="0"/>
              </a:rPr>
              <a:t>Logo</a:t>
            </a:r>
          </a:p>
          <a:p>
            <a:pPr algn="ctr" eaLnBrk="1" hangingPunct="1">
              <a:spcBef>
                <a:spcPct val="50000"/>
              </a:spcBef>
            </a:pPr>
            <a:endParaRPr lang="en-US" altLang="zh-CN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E01D4F83-A4B1-AF4B-A027-FD0A2FEC94E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" t="97676" r="720" b="-577"/>
          <a:stretch>
            <a:fillRect/>
          </a:stretch>
        </p:blipFill>
        <p:spPr>
          <a:xfrm>
            <a:off x="-22225" y="42193845"/>
            <a:ext cx="32440880" cy="1309370"/>
          </a:xfrm>
          <a:prstGeom prst="rect">
            <a:avLst/>
          </a:prstGeom>
        </p:spPr>
      </p:pic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69B9F2AB-F57F-8C77-5FE6-ED80DDE8C8F3}"/>
              </a:ext>
            </a:extLst>
          </p:cNvPr>
          <p:cNvCxnSpPr/>
          <p:nvPr/>
        </p:nvCxnSpPr>
        <p:spPr>
          <a:xfrm>
            <a:off x="28163044" y="750740"/>
            <a:ext cx="0" cy="2628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66F8CA56-5914-F9C6-E6D7-9EAA9C1B2AC9}"/>
              </a:ext>
            </a:extLst>
          </p:cNvPr>
          <p:cNvSpPr txBox="1"/>
          <p:nvPr/>
        </p:nvSpPr>
        <p:spPr>
          <a:xfrm>
            <a:off x="28343003" y="249848"/>
            <a:ext cx="10058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72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2025</a:t>
            </a:r>
          </a:p>
          <a:p>
            <a:r>
              <a:rPr kumimoji="1" lang="en-US" altLang="zh-CN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4</a:t>
            </a:r>
            <a:r>
              <a:rPr kumimoji="1" lang="zh-CN" alt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月</a:t>
            </a:r>
            <a:r>
              <a:rPr kumimoji="1" lang="en-US" altLang="zh-CN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27</a:t>
            </a:r>
            <a:r>
              <a:rPr kumimoji="1" lang="zh-CN" alt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日</a:t>
            </a:r>
            <a:r>
              <a:rPr kumimoji="1" lang="en-US" altLang="zh-CN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-30</a:t>
            </a:r>
            <a:r>
              <a:rPr kumimoji="1" lang="zh-CN" alt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日</a:t>
            </a:r>
            <a:endParaRPr kumimoji="1" lang="en-US" altLang="zh-CN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r>
              <a:rPr kumimoji="1" lang="zh-CN" alt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中国</a:t>
            </a:r>
            <a:r>
              <a:rPr kumimoji="1" lang="en-US" altLang="zh-CN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·</a:t>
            </a:r>
            <a:r>
              <a:rPr kumimoji="1" lang="zh-CN" alt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长春</a:t>
            </a:r>
          </a:p>
        </p:txBody>
      </p:sp>
    </p:spTree>
    <p:extLst>
      <p:ext uri="{BB962C8B-B14F-4D97-AF65-F5344CB8AC3E}">
        <p14:creationId xmlns:p14="http://schemas.microsoft.com/office/powerpoint/2010/main" val="1741586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995</TotalTime>
  <Words>105</Words>
  <Application>Microsoft Macintosh PowerPoint</Application>
  <PresentationFormat>自定义</PresentationFormat>
  <Paragraphs>44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等线</vt:lpstr>
      <vt:lpstr>等线 Light</vt:lpstr>
      <vt:lpstr>Microsoft YaHei</vt:lpstr>
      <vt:lpstr>Arial</vt:lpstr>
      <vt:lpstr>Calibri</vt:lpstr>
      <vt:lpstr>Calibri Light</vt:lpstr>
      <vt:lpstr>Symbol</vt:lpstr>
      <vt:lpstr>Times New Roman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hp</dc:creator>
  <cp:lastModifiedBy>胡希</cp:lastModifiedBy>
  <cp:revision>28</cp:revision>
  <dcterms:created xsi:type="dcterms:W3CDTF">2022-08-07T13:08:00Z</dcterms:created>
  <dcterms:modified xsi:type="dcterms:W3CDTF">2025-04-22T09:28:56Z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2021-09-25T08:00:00Z</vt:filetime>
  </property>
  <property fmtid="{D5CDD505-2E9C-101B-9397-08002B2CF9AE}" pid="3" name="Creator">
    <vt:lpwstr>TeX</vt:lpwstr>
  </property>
  <property fmtid="{D5CDD505-2E9C-101B-9397-08002B2CF9AE}" pid="4" name="LastSaved">
    <vt:filetime>2022-08-07T08:00:00Z</vt:filetime>
  </property>
  <property fmtid="{D5CDD505-2E9C-101B-9397-08002B2CF9AE}" pid="5" name="ICV">
    <vt:lpwstr>B013854ABE2849D9B4E1D3DAFB9E67B0_13</vt:lpwstr>
  </property>
  <property fmtid="{D5CDD505-2E9C-101B-9397-08002B2CF9AE}" pid="6" name="KSOProductBuildVer">
    <vt:lpwstr>2052-12.1.0.20305</vt:lpwstr>
  </property>
</Properties>
</file>